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2AAC1-DB05-4259-866B-863EBF338EEE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A9D88A-F393-4E94-A2A8-255CCC14FA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2AAC1-DB05-4259-866B-863EBF338EEE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9D88A-F393-4E94-A2A8-255CCC14FA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2AAC1-DB05-4259-866B-863EBF338EEE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9D88A-F393-4E94-A2A8-255CCC14FA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B2AAC1-DB05-4259-866B-863EBF338EEE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FA9D88A-F393-4E94-A2A8-255CCC14FA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2AAC1-DB05-4259-866B-863EBF338EEE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9D88A-F393-4E94-A2A8-255CCC14FA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2AAC1-DB05-4259-866B-863EBF338EEE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9D88A-F393-4E94-A2A8-255CCC14FA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9D88A-F393-4E94-A2A8-255CCC14FA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2AAC1-DB05-4259-866B-863EBF338EEE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2AAC1-DB05-4259-866B-863EBF338EEE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9D88A-F393-4E94-A2A8-255CCC14FA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2AAC1-DB05-4259-866B-863EBF338EEE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9D88A-F393-4E94-A2A8-255CCC14FA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B2AAC1-DB05-4259-866B-863EBF338EEE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FA9D88A-F393-4E94-A2A8-255CCC14FA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2AAC1-DB05-4259-866B-863EBF338EEE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A9D88A-F393-4E94-A2A8-255CCC14FA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CB2AAC1-DB05-4259-866B-863EBF338EEE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FA9D88A-F393-4E94-A2A8-255CCC14FA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epidemiolog.ru/all_of_diseases/detail.php?ID=2002918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4008" y="3699804"/>
            <a:ext cx="4118992" cy="1457388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endParaRPr lang="ru-RU" sz="2800" b="1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8305800" cy="13681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46767" y="620688"/>
            <a:ext cx="825790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Профилактика  гриппа 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и  простуды.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284984"/>
            <a:ext cx="2664296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57200" y="2492896"/>
            <a:ext cx="8305800" cy="2160240"/>
          </a:xfrm>
        </p:spPr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Грипп - острая респираторная </a:t>
            </a:r>
            <a:r>
              <a:rPr lang="ru-RU" b="1" dirty="0" err="1" smtClean="0">
                <a:solidFill>
                  <a:srgbClr val="FFFF00"/>
                </a:solidFill>
              </a:rPr>
              <a:t>антропонозная</a:t>
            </a:r>
            <a:r>
              <a:rPr lang="ru-RU" b="1" dirty="0" smtClean="0">
                <a:solidFill>
                  <a:srgbClr val="FFFF00"/>
                </a:solidFill>
              </a:rPr>
              <a:t> инфекция, вызываемая</a:t>
            </a:r>
            <a:r>
              <a:rPr lang="ru-RU" b="1" dirty="0" smtClean="0">
                <a:solidFill>
                  <a:srgbClr val="FFFF00"/>
                </a:solidFill>
                <a:hlinkClick r:id="rId2"/>
              </a:rPr>
              <a:t> </a:t>
            </a:r>
            <a:r>
              <a:rPr lang="ru-RU" b="1" dirty="0" smtClean="0">
                <a:solidFill>
                  <a:srgbClr val="FFFF00"/>
                </a:solidFill>
              </a:rPr>
              <a:t>вирусами  типов  А, В  и  С, протекающая с развитием интоксикации и поражением эпителия слизистой оболочки верхних дыхательных путей, чаще трахеи. Заболевание склонно к быстрому и глобальному распространению. 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8305800" cy="187220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34435" y="620688"/>
            <a:ext cx="362656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Что  такое</a:t>
            </a:r>
          </a:p>
          <a:p>
            <a:pPr algn="ctr"/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рипп?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4725144"/>
            <a:ext cx="18002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57200" y="1844824"/>
            <a:ext cx="8305800" cy="2808312"/>
          </a:xfrm>
        </p:spPr>
        <p:txBody>
          <a:bodyPr/>
          <a:lstStyle/>
          <a:p>
            <a:r>
              <a:rPr lang="ru-RU" sz="1600" b="1" dirty="0" smtClean="0">
                <a:solidFill>
                  <a:srgbClr val="FFFF00"/>
                </a:solidFill>
              </a:rPr>
              <a:t>Всемирная организация здравоохранения (ВОЗ) утверждает: только вакцинация надежно защищает от гриппа и его осложнений. Все остальные способы профилактики (применение лекарственных и нелекарственных средств, в том числе рецептов народной медицины) защитным действием против гриппа не обладают. Вакцинация обеспечивает индивидуальную защиту в 80–85% случаев, массовость прививок обеспечивает и развитие коллективного иммунитета: так, прививки 70–80% членов коллектива защищают весь коллектив. Особенно важна вакцинация школьников, поскольку грипп распространяется в значительной степени с их помощью. </a:t>
            </a:r>
            <a:endParaRPr lang="ru-RU" sz="1600" b="1" dirty="0">
              <a:solidFill>
                <a:srgbClr val="FFFF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8305800" cy="1981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24811" y="476672"/>
            <a:ext cx="46458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Вакцинация.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4941168"/>
            <a:ext cx="1656184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57200" y="1556792"/>
            <a:ext cx="8305800" cy="2880320"/>
          </a:xfrm>
        </p:spPr>
        <p:txBody>
          <a:bodyPr/>
          <a:lstStyle/>
          <a:p>
            <a:r>
              <a:rPr lang="ru-RU" sz="1600" b="1" dirty="0" smtClean="0">
                <a:solidFill>
                  <a:srgbClr val="FFFF00"/>
                </a:solidFill>
              </a:rPr>
              <a:t>Закаливание — важнейший метод профилактики ОРВИ в нашем климате, оно позволяет, если и не полностью избежать «простуды», то снизить чувствительность организма к ней.</a:t>
            </a:r>
          </a:p>
          <a:p>
            <a:r>
              <a:rPr lang="ru-RU" sz="1600" b="1" dirty="0" smtClean="0">
                <a:solidFill>
                  <a:srgbClr val="FFFF00"/>
                </a:solidFill>
              </a:rPr>
              <a:t>Закаливание не требует очень низких температур, важна контрастность воздействия. Хорошо закаливают воздействия на подошвы ног, на кожу шеи, поясницы. Длительность действия не должна быть более 10–20 минут, важнее повторяемость воздействий и постепенность их усиления. Начав с температуры воды в душе 30–32ºС, снижайте ее каждые 2–3 дня на 2ºС и уже через 10–15 дней вы дойдете до нужной температуры (16–18ºС).</a:t>
            </a:r>
          </a:p>
          <a:p>
            <a:endParaRPr lang="ru-RU" sz="16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57200" y="5157192"/>
            <a:ext cx="8305800" cy="7200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5402" y="332656"/>
            <a:ext cx="48606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Закаливание.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4365104"/>
            <a:ext cx="1872208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4365104"/>
            <a:ext cx="2232248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57200" y="1988840"/>
            <a:ext cx="8305800" cy="2448272"/>
          </a:xfrm>
        </p:spPr>
        <p:txBody>
          <a:bodyPr/>
          <a:lstStyle/>
          <a:p>
            <a:r>
              <a:rPr lang="ru-RU" sz="1600" b="1" dirty="0" smtClean="0">
                <a:solidFill>
                  <a:srgbClr val="FFFF00"/>
                </a:solidFill>
              </a:rPr>
              <a:t>При простудных заболеваниях массаж активизирует иммунную функцию организма. Особенно эффективен массаж на первых этапах заболевания простудой. Сначала двумя пальцами(указательным и средним) медленно и плавно совершаем круговые движения. Постепенно усиливаем воздействие на массируемую область. Затем опять ослабляем надавливание, чередуя интенсивное воздействие с мягким надавливанием. Каждую зону(точку) необходимо массировать около 5 минут. При простуде эффективно проведение массажа 3 раза в день. Обычно хватает 10 процедур в курсе лечения.</a:t>
            </a:r>
            <a:endParaRPr lang="ru-RU" sz="1600" b="1" dirty="0">
              <a:solidFill>
                <a:srgbClr val="FFFF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8305800" cy="86409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4509120"/>
            <a:ext cx="2448272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509302" y="332656"/>
            <a:ext cx="67088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Лечебный  массаж.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57200" y="1772816"/>
            <a:ext cx="8305800" cy="3456384"/>
          </a:xfrm>
        </p:spPr>
        <p:txBody>
          <a:bodyPr/>
          <a:lstStyle/>
          <a:p>
            <a:pPr algn="l"/>
            <a:r>
              <a:rPr lang="ru-RU" sz="1400" b="1" dirty="0" smtClean="0">
                <a:solidFill>
                  <a:srgbClr val="FF0000"/>
                </a:solidFill>
              </a:rPr>
              <a:t>болгарский перец </a:t>
            </a:r>
            <a:r>
              <a:rPr lang="ru-RU" sz="1400" b="1" dirty="0" smtClean="0">
                <a:solidFill>
                  <a:srgbClr val="FFFF00"/>
                </a:solidFill>
              </a:rPr>
              <a:t>— содержит вдвое больше витамина С, чем в апельсинах. Улучшает кровообращение и укрепляет иммунитет.</a:t>
            </a:r>
          </a:p>
          <a:p>
            <a:pPr algn="l"/>
            <a:r>
              <a:rPr lang="ru-RU" sz="1400" b="1" dirty="0" smtClean="0">
                <a:solidFill>
                  <a:srgbClr val="FF0000"/>
                </a:solidFill>
              </a:rPr>
              <a:t>морковь</a:t>
            </a:r>
            <a:r>
              <a:rPr lang="ru-RU" sz="1400" b="1" dirty="0" smtClean="0">
                <a:solidFill>
                  <a:srgbClr val="FFFF00"/>
                </a:solidFill>
              </a:rPr>
              <a:t>, содержит бета-каротин, который преобразовывается в витамин А, препятствующий проникновению инфекций в организм.</a:t>
            </a:r>
          </a:p>
          <a:p>
            <a:pPr algn="l"/>
            <a:r>
              <a:rPr lang="ru-RU" sz="1400" b="1" dirty="0" smtClean="0">
                <a:solidFill>
                  <a:srgbClr val="FF0000"/>
                </a:solidFill>
              </a:rPr>
              <a:t>миндаль</a:t>
            </a:r>
            <a:r>
              <a:rPr lang="ru-RU" sz="1400" b="1" dirty="0" smtClean="0">
                <a:solidFill>
                  <a:srgbClr val="FFFF00"/>
                </a:solidFill>
              </a:rPr>
              <a:t> — источник витамина Е, который повышает выносливость организма, улучшает клеточный обмен, позволяя эффективней бороться с вирусами.</a:t>
            </a:r>
          </a:p>
          <a:p>
            <a:pPr algn="l"/>
            <a:r>
              <a:rPr lang="ru-RU" sz="1400" b="1" dirty="0" smtClean="0">
                <a:solidFill>
                  <a:srgbClr val="FF0000"/>
                </a:solidFill>
              </a:rPr>
              <a:t>куриный суп </a:t>
            </a:r>
            <a:r>
              <a:rPr lang="ru-RU" sz="1400" b="1" dirty="0" smtClean="0">
                <a:solidFill>
                  <a:srgbClr val="FFFF00"/>
                </a:solidFill>
              </a:rPr>
              <a:t>— один из самых легко усваиваемых продуктов, который обеспечивает питание организма при минимальных затратах энергии на обработку пищи. Кроме того, он помогает уменьшить отечность слизистых и ненадолго повышает температуру тела, что помогает убить инфекцию.</a:t>
            </a:r>
          </a:p>
          <a:p>
            <a:pPr algn="l"/>
            <a:r>
              <a:rPr lang="ru-RU" sz="1400" b="1" dirty="0" smtClean="0">
                <a:solidFill>
                  <a:srgbClr val="FF0000"/>
                </a:solidFill>
              </a:rPr>
              <a:t>чеснок</a:t>
            </a:r>
            <a:r>
              <a:rPr lang="ru-RU" sz="1400" b="1" dirty="0" smtClean="0">
                <a:solidFill>
                  <a:srgbClr val="FFFF00"/>
                </a:solidFill>
              </a:rPr>
              <a:t> богат серой, которая эффективно борется с вирусами. Также он улучшает кровообращение и стимулирует выработку красных кровяных телец. </a:t>
            </a:r>
          </a:p>
          <a:p>
            <a:pPr algn="l"/>
            <a:r>
              <a:rPr lang="ru-RU" sz="1400" b="1" dirty="0" smtClean="0">
                <a:solidFill>
                  <a:srgbClr val="FF0000"/>
                </a:solidFill>
              </a:rPr>
              <a:t>черный шоколад</a:t>
            </a:r>
            <a:r>
              <a:rPr lang="ru-RU" sz="1400" b="1" dirty="0" smtClean="0">
                <a:solidFill>
                  <a:srgbClr val="FFFF00"/>
                </a:solidFill>
              </a:rPr>
              <a:t>, благодаря наличию больших доз какао, способствуют росту Т-клеток, которые и составляют основу иммунитета.</a:t>
            </a:r>
          </a:p>
          <a:p>
            <a:endParaRPr lang="ru-RU" sz="14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8305800" cy="86409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8888" y="332656"/>
            <a:ext cx="806169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Продукты, препятствующие</a:t>
            </a:r>
          </a:p>
          <a:p>
            <a:pPr algn="ctr"/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</a:t>
            </a:r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риппу.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373216"/>
            <a:ext cx="14287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5373216"/>
            <a:ext cx="116205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5373217"/>
            <a:ext cx="142875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8064" y="5373216"/>
            <a:ext cx="1428750" cy="1070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04248" y="5373216"/>
            <a:ext cx="1512168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57200" y="1916832"/>
            <a:ext cx="8305800" cy="3096344"/>
          </a:xfrm>
        </p:spPr>
        <p:txBody>
          <a:bodyPr/>
          <a:lstStyle/>
          <a:p>
            <a:pPr algn="l"/>
            <a:r>
              <a:rPr lang="ru-RU" sz="1600" b="1" dirty="0" smtClean="0">
                <a:solidFill>
                  <a:srgbClr val="FFFF00"/>
                </a:solidFill>
              </a:rPr>
              <a:t>Вылечить вирусы с помощью таблеток почти невозможно. С этой задачей справляется только наша иммунная система и оттого, насколько она крепкая, зависит, как быстро вирус будет побежден. Почти все противовирусные препараты являются </a:t>
            </a:r>
            <a:r>
              <a:rPr lang="ru-RU" sz="1600" b="1" dirty="0" err="1" smtClean="0">
                <a:solidFill>
                  <a:srgbClr val="FFFF00"/>
                </a:solidFill>
              </a:rPr>
              <a:t>иммуномодуляторами</a:t>
            </a:r>
            <a:r>
              <a:rPr lang="ru-RU" sz="1600" b="1" dirty="0" smtClean="0">
                <a:solidFill>
                  <a:srgbClr val="FFFF00"/>
                </a:solidFill>
              </a:rPr>
              <a:t>, наполненные большим количеством витаминов.</a:t>
            </a:r>
          </a:p>
          <a:p>
            <a:pPr algn="l"/>
            <a:r>
              <a:rPr lang="ru-RU" sz="1600" b="1" dirty="0" smtClean="0">
                <a:solidFill>
                  <a:srgbClr val="FFFF00"/>
                </a:solidFill>
              </a:rPr>
              <a:t>Организму необходимы все витамины, которые влияют на силу иммунитета. Не все витамины действуют напрямую, некоторые способствуют укреплению косвенно. Лучшие витамины от гриппа – это витамины A, C, E и бета-каротин (провитамин А), которые считаются главными для иммунитета. Важны также микроэлементы – это селен и цинк. Когда организм насыщен полезными веществами, антитела становятся активнее, и иммунная система способствует их увеличению. Таким образом, Ваш организм защищает себя от вирусов.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8305800" cy="115212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65138" y="332656"/>
            <a:ext cx="739721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Витамины  для</a:t>
            </a:r>
          </a:p>
          <a:p>
            <a:pPr algn="ctr"/>
            <a:r>
              <a: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</a:t>
            </a:r>
            <a:r>
              <a:rPr lang="ru-RU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рофилактики  гриппа.</a:t>
            </a:r>
            <a:endParaRPr lang="ru-RU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5373216"/>
            <a:ext cx="1728192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57200" y="2132856"/>
            <a:ext cx="8305800" cy="2709948"/>
          </a:xfrm>
        </p:spPr>
        <p:txBody>
          <a:bodyPr/>
          <a:lstStyle/>
          <a:p>
            <a:pPr marL="342900" indent="-342900" algn="l">
              <a:buFont typeface="+mj-lt"/>
              <a:buAutoNum type="arabicPeriod"/>
            </a:pPr>
            <a:r>
              <a:rPr lang="ru-RU" sz="1600" b="1" dirty="0" smtClean="0">
                <a:solidFill>
                  <a:srgbClr val="FFFF00"/>
                </a:solidFill>
              </a:rPr>
              <a:t>Домашним стоит надеть маски.</a:t>
            </a:r>
          </a:p>
          <a:p>
            <a:pPr marL="342900" indent="-342900" algn="l">
              <a:buFont typeface="+mj-lt"/>
              <a:buAutoNum type="arabicPeriod"/>
            </a:pPr>
            <a:r>
              <a:rPr lang="ru-RU" sz="1600" b="1" dirty="0" smtClean="0">
                <a:solidFill>
                  <a:srgbClr val="FFFF00"/>
                </a:solidFill>
              </a:rPr>
              <a:t>Чаще проветривайте квартиру.</a:t>
            </a:r>
          </a:p>
          <a:p>
            <a:pPr marL="342900" indent="-342900" algn="l">
              <a:buFont typeface="+mj-lt"/>
              <a:buAutoNum type="arabicPeriod"/>
            </a:pPr>
            <a:r>
              <a:rPr lang="ru-RU" sz="1600" b="1" dirty="0" smtClean="0">
                <a:solidFill>
                  <a:srgbClr val="FFFF00"/>
                </a:solidFill>
              </a:rPr>
              <a:t>Несколько раз в день протирайте ручки дверей дезинфицирующими растворами.</a:t>
            </a:r>
          </a:p>
          <a:p>
            <a:pPr marL="342900" indent="-342900" algn="l">
              <a:buFont typeface="+mj-lt"/>
              <a:buAutoNum type="arabicPeriod"/>
            </a:pPr>
            <a:r>
              <a:rPr lang="ru-RU" sz="1600" b="1" dirty="0" smtClean="0">
                <a:solidFill>
                  <a:srgbClr val="FFFF00"/>
                </a:solidFill>
              </a:rPr>
              <a:t>Выделите больному отдельную посуду и отдельные полотенца.</a:t>
            </a:r>
          </a:p>
          <a:p>
            <a:pPr marL="342900" indent="-342900" algn="l">
              <a:buFont typeface="+mj-lt"/>
              <a:buAutoNum type="arabicPeriod"/>
            </a:pPr>
            <a:r>
              <a:rPr lang="ru-RU" sz="1600" b="1" dirty="0" smtClean="0">
                <a:solidFill>
                  <a:srgbClr val="FFFF00"/>
                </a:solidFill>
              </a:rPr>
              <a:t>Закладывайте в нос </a:t>
            </a:r>
            <a:r>
              <a:rPr lang="ru-RU" sz="1600" b="1" dirty="0" err="1" smtClean="0">
                <a:solidFill>
                  <a:srgbClr val="FFFF00"/>
                </a:solidFill>
              </a:rPr>
              <a:t>оксолиновую</a:t>
            </a:r>
            <a:r>
              <a:rPr lang="ru-RU" sz="1600" b="1" dirty="0" smtClean="0">
                <a:solidFill>
                  <a:srgbClr val="FFFF00"/>
                </a:solidFill>
              </a:rPr>
              <a:t> мазь.</a:t>
            </a:r>
          </a:p>
          <a:p>
            <a:pPr marL="342900" indent="-342900" algn="l">
              <a:buFont typeface="+mj-lt"/>
              <a:buAutoNum type="arabicPeriod"/>
            </a:pPr>
            <a:r>
              <a:rPr lang="ru-RU" sz="1600" b="1" dirty="0" smtClean="0">
                <a:solidFill>
                  <a:srgbClr val="FFFF00"/>
                </a:solidFill>
              </a:rPr>
              <a:t>Перед сном полощите рот раствором соды, настойкой календулы или эвкалипта, чтобы смыть скопившиеся за день вредные микробы.</a:t>
            </a:r>
          </a:p>
          <a:p>
            <a:pPr marL="342900" indent="-342900" algn="l">
              <a:buFont typeface="+mj-lt"/>
              <a:buAutoNum type="arabicPeriod"/>
            </a:pPr>
            <a:r>
              <a:rPr lang="ru-RU" sz="1600" b="1" dirty="0" smtClean="0">
                <a:solidFill>
                  <a:srgbClr val="FFFF00"/>
                </a:solidFill>
              </a:rPr>
              <a:t>Принимайте противовирусные препараты в профилактических дозах.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305800" cy="93610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5125" y="332656"/>
            <a:ext cx="807323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Меры  безопасности,</a:t>
            </a:r>
          </a:p>
          <a:p>
            <a:pPr algn="ctr"/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</a:t>
            </a:r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огда  в  доме  есть  больной.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5085184"/>
            <a:ext cx="2016224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57200" y="2564904"/>
            <a:ext cx="8305800" cy="2448272"/>
          </a:xfrm>
        </p:spPr>
        <p:txBody>
          <a:bodyPr/>
          <a:lstStyle/>
          <a:p>
            <a:pPr marL="457200" indent="-457200" algn="l">
              <a:buFont typeface="+mj-lt"/>
              <a:buAutoNum type="arabicPeriod"/>
            </a:pPr>
            <a:r>
              <a:rPr lang="en-US" b="1" dirty="0" smtClean="0">
                <a:solidFill>
                  <a:srgbClr val="FFFF00"/>
                </a:solidFill>
              </a:rPr>
              <a:t>http://images.yandex.ru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b="1" dirty="0" smtClean="0">
                <a:solidFill>
                  <a:srgbClr val="FFFF00"/>
                </a:solidFill>
              </a:rPr>
              <a:t>http://aidline.ru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b="1" dirty="0" smtClean="0">
                <a:solidFill>
                  <a:srgbClr val="FFFF00"/>
                </a:solidFill>
              </a:rPr>
              <a:t>http://www.infox.ru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b="1" dirty="0" smtClean="0">
                <a:solidFill>
                  <a:srgbClr val="FFFF00"/>
                </a:solidFill>
              </a:rPr>
              <a:t>http://gripp123.ru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b="1" dirty="0" smtClean="0">
                <a:solidFill>
                  <a:srgbClr val="FFFF00"/>
                </a:solidFill>
              </a:rPr>
              <a:t>http://ykuszhizni.ru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8305800" cy="129614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34340" y="404664"/>
            <a:ext cx="674684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Информационные 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ресурсы.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4293096"/>
            <a:ext cx="1800200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125</TotalTime>
  <Words>422</Words>
  <Application>Microsoft Office PowerPoint</Application>
  <PresentationFormat>Экран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Бумажная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Fresh-Team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Pasha-Hard</dc:creator>
  <cp:lastModifiedBy>Школа</cp:lastModifiedBy>
  <cp:revision>19</cp:revision>
  <dcterms:created xsi:type="dcterms:W3CDTF">2011-11-03T04:36:00Z</dcterms:created>
  <dcterms:modified xsi:type="dcterms:W3CDTF">2016-02-02T07:48:47Z</dcterms:modified>
</cp:coreProperties>
</file>